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4"/>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394" r:id="rId28"/>
    <p:sldId id="383" r:id="rId29"/>
    <p:sldId id="356" r:id="rId30"/>
    <p:sldId id="353" r:id="rId31"/>
    <p:sldId id="357" r:id="rId32"/>
    <p:sldId id="358" r:id="rId33"/>
    <p:sldId id="359" r:id="rId34"/>
    <p:sldId id="360" r:id="rId35"/>
    <p:sldId id="362" r:id="rId36"/>
    <p:sldId id="363" r:id="rId37"/>
    <p:sldId id="361" r:id="rId38"/>
    <p:sldId id="364" r:id="rId39"/>
    <p:sldId id="365" r:id="rId40"/>
    <p:sldId id="404" r:id="rId41"/>
    <p:sldId id="314" r:id="rId42"/>
    <p:sldId id="369" r:id="rId43"/>
    <p:sldId id="371" r:id="rId44"/>
    <p:sldId id="267" r:id="rId45"/>
    <p:sldId id="317" r:id="rId46"/>
    <p:sldId id="318" r:id="rId47"/>
    <p:sldId id="381" r:id="rId48"/>
    <p:sldId id="269" r:id="rId49"/>
    <p:sldId id="321" r:id="rId50"/>
    <p:sldId id="401" r:id="rId51"/>
    <p:sldId id="400" r:id="rId52"/>
    <p:sldId id="397" r:id="rId53"/>
    <p:sldId id="326" r:id="rId54"/>
    <p:sldId id="327" r:id="rId55"/>
    <p:sldId id="271" r:id="rId56"/>
    <p:sldId id="393" r:id="rId57"/>
    <p:sldId id="402" r:id="rId58"/>
    <p:sldId id="395" r:id="rId59"/>
    <p:sldId id="305" r:id="rId60"/>
    <p:sldId id="403" r:id="rId61"/>
    <p:sldId id="331" r:id="rId62"/>
    <p:sldId id="332"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varScale="1">
        <p:scale>
          <a:sx n="98" d="100"/>
          <a:sy n="98" d="100"/>
        </p:scale>
        <p:origin x="216" y="224"/>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2021/6/27</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2021/6/27</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2021/6/27</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2021/6/27</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2021/6/27</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2021/6/27</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2021/6/27</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2021/6/27</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2021/6/27</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2021/6/27</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2021/6/27</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0" Type="http://schemas.openxmlformats.org/officeDocument/2006/relationships/image" Target="../media/image42.png"/><Relationship Id="rId19" Type="http://schemas.openxmlformats.org/officeDocument/2006/relationships/image" Target="../media/image38.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0.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91.png"/><Relationship Id="rId5"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crdownload"/><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b="-29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64767" y="3637145"/>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8992267" y="3331678"/>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53591" y="3448504"/>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53591" y="3448504"/>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b="-87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500"/>
                            </p:stCondLst>
                            <p:childTnLst>
                              <p:par>
                                <p:cTn id="40" presetID="22" presetClass="entr" presetSubtype="4"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par>
                          <p:cTn id="43" fill="hold">
                            <p:stCondLst>
                              <p:cond delay="1000"/>
                            </p:stCondLst>
                            <p:childTnLst>
                              <p:par>
                                <p:cTn id="44" presetID="1"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7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1994072" cy="6625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sub>
                          </m:sSub>
                        </m:num>
                        <m:den>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1994072" cy="662554"/>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acc>
                            <m:accPr>
                              <m:chr m:val="⃗"/>
                              <m:ctrlPr>
                                <a:rPr lang="en-US" altLang="zh-CN" i="1">
                                  <a:solidFill>
                                    <a:schemeClr val="dk1"/>
                                  </a:solidFill>
                                  <a:latin typeface="Cambria Math" panose="02040503050406030204" pitchFamily="18" charset="0"/>
                                </a:rPr>
                              </m:ctrlPr>
                            </m:accPr>
                            <m:e>
                              <m:r>
                                <a:rPr lang="en-US" altLang="zh-CN">
                                  <a:solidFill>
                                    <a:schemeClr val="dk1"/>
                                  </a:solidFill>
                                  <a:latin typeface="Cambria Math" panose="02040503050406030204" pitchFamily="18" charset="0"/>
                                </a:rPr>
                                <m:t>𝑢</m:t>
                              </m:r>
                            </m:e>
                          </m:acc>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6"/>
                          </a:solidFill>
                          <a:latin typeface="Cambria Math" panose="02040503050406030204" pitchFamily="18" charset="0"/>
                        </a:rPr>
                        <m:t>∙</m:t>
                      </m:r>
                      <m:r>
                        <m:rPr>
                          <m:sty m:val="p"/>
                        </m:rPr>
                        <a:rPr lang="en-US" altLang="zh-CN"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𝜌</m:t>
                          </m:r>
                        </m:den>
                      </m:f>
                      <m:r>
                        <m:rPr>
                          <m:sty m:val="p"/>
                        </m:rPr>
                        <a:rPr lang="en-US" altLang="zh-CN">
                          <a:solidFill>
                            <a:schemeClr val="accent2"/>
                          </a:solidFill>
                          <a:latin typeface="Cambria Math" panose="02040503050406030204" pitchFamily="18" charset="0"/>
                        </a:rPr>
                        <m:t>∇</m:t>
                      </m:r>
                      <m:r>
                        <a:rPr lang="en-US" altLang="zh-CN">
                          <a:solidFill>
                            <a:schemeClr val="accent2"/>
                          </a:solidFill>
                          <a:latin typeface="Cambria Math" panose="02040503050406030204" pitchFamily="18" charset="0"/>
                        </a:rPr>
                        <m:t>𝑝</m:t>
                      </m:r>
                      <m:r>
                        <a:rPr lang="en-US" altLang="zh-CN">
                          <a:solidFill>
                            <a:schemeClr val="accent2"/>
                          </a:solidFill>
                          <a:latin typeface="Cambria Math" panose="02040503050406030204" pitchFamily="18" charset="0"/>
                        </a:rPr>
                        <m:t> +</m:t>
                      </m:r>
                      <m:r>
                        <a:rPr lang="en-US" altLang="zh-CN" smtClean="0">
                          <a:solidFill>
                            <a:schemeClr val="accent1"/>
                          </a:solidFill>
                          <a:latin typeface="Cambria Math" panose="02040503050406030204" pitchFamily="18" charset="0"/>
                        </a:rPr>
                        <m:t>𝑣</m:t>
                      </m:r>
                      <m:sSup>
                        <m:sSupPr>
                          <m:ctrlPr>
                            <a:rPr lang="en-US" altLang="zh-CN" i="1">
                              <a:solidFill>
                                <a:schemeClr val="accent1"/>
                              </a:solidFill>
                              <a:latin typeface="Cambria Math" panose="02040503050406030204" pitchFamily="18" charset="0"/>
                            </a:rPr>
                          </m:ctrlPr>
                        </m:sSupPr>
                        <m:e>
                          <m:r>
                            <m:rPr>
                              <m:sty m:val="p"/>
                            </m:rPr>
                            <a:rPr lang="en-US" altLang="zh-CN">
                              <a:solidFill>
                                <a:schemeClr val="accent1"/>
                              </a:solidFill>
                              <a:latin typeface="Cambria Math" panose="02040503050406030204" pitchFamily="18" charset="0"/>
                            </a:rPr>
                            <m:t>∇</m:t>
                          </m:r>
                        </m:e>
                        <m:sup>
                          <m:r>
                            <a:rPr lang="en-US" altLang="zh-CN">
                              <a:solidFill>
                                <a:schemeClr val="accent1"/>
                              </a:solidFill>
                              <a:latin typeface="Cambria Math" panose="02040503050406030204" pitchFamily="18" charset="0"/>
                            </a:rPr>
                            <m:t>2</m:t>
                          </m:r>
                        </m:sup>
                      </m:sSup>
                      <m:acc>
                        <m:accPr>
                          <m:chr m:val="⃗"/>
                          <m:ctrlPr>
                            <a:rPr lang="zh-CN" altLang="en-US" i="1">
                              <a:solidFill>
                                <a:schemeClr val="accent1"/>
                              </a:solidFill>
                              <a:latin typeface="Cambria Math" panose="02040503050406030204" pitchFamily="18" charset="0"/>
                            </a:rPr>
                          </m:ctrlPr>
                        </m:accPr>
                        <m:e>
                          <m:r>
                            <a:rPr lang="en-US" altLang="zh-CN">
                              <a:solidFill>
                                <a:schemeClr val="accent1"/>
                              </a:solidFill>
                              <a:latin typeface="Cambria Math" panose="02040503050406030204" pitchFamily="18" charset="0"/>
                            </a:rPr>
                            <m:t>𝑢</m:t>
                          </m:r>
                        </m:e>
                      </m:acc>
                      <m:r>
                        <a:rPr lang="en-US" altLang="zh-CN">
                          <a:solidFill>
                            <a:schemeClr val="dk1"/>
                          </a:solidFill>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a:solidFill>
                                <a:srgbClr val="7030A0"/>
                              </a:solidFill>
                              <a:latin typeface="Cambria Math" panose="02040503050406030204" pitchFamily="18" charset="0"/>
                            </a:rPr>
                            <m:t>𝑔</m:t>
                          </m:r>
                        </m:e>
                      </m:acc>
                    </m:oMath>
                  </m:oMathPara>
                </a14:m>
                <a:endParaRPr lang="zh-CN" altLang="en-US"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r>
              <a:rPr lang="zh-CN" altLang="en-US" dirty="0"/>
              <a:t>没有固定的形态</a:t>
            </a:r>
            <a:endParaRPr lang="en-US" altLang="zh-CN" dirty="0"/>
          </a:p>
          <a:p>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6E7AF79A-E0ED-4E84-8B37-A45E1E94E3EF}"/>
              </a:ext>
            </a:extLst>
          </p:cNvPr>
          <p:cNvGrpSpPr/>
          <p:nvPr/>
        </p:nvGrpSpPr>
        <p:grpSpPr>
          <a:xfrm>
            <a:off x="6491120" y="4302322"/>
            <a:ext cx="4732835" cy="2363779"/>
            <a:chOff x="6507956" y="4211929"/>
            <a:chExt cx="4732835" cy="2363779"/>
          </a:xfrm>
        </p:grpSpPr>
        <p:grpSp>
          <p:nvGrpSpPr>
            <p:cNvPr id="167" name="组合 166">
              <a:extLst>
                <a:ext uri="{FF2B5EF4-FFF2-40B4-BE49-F238E27FC236}">
                  <a16:creationId xmlns:a16="http://schemas.microsoft.com/office/drawing/2014/main" id="{54011C37-ACC3-40A5-8616-B1C49F49BC0E}"/>
                </a:ext>
              </a:extLst>
            </p:cNvPr>
            <p:cNvGrpSpPr/>
            <p:nvPr/>
          </p:nvGrpSpPr>
          <p:grpSpPr>
            <a:xfrm>
              <a:off x="9074484" y="4211929"/>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507956" y="4406014"/>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210" y="3429000"/>
            <a:ext cx="2964315" cy="330154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4200525" y="5202960"/>
            <a:ext cx="7812091" cy="1250792"/>
          </a:xfrm>
          <a:prstGeom prst="rect">
            <a:avLst/>
          </a:prstGeom>
        </p:spPr>
        <p:txBody>
          <a:bodyPr wrap="square">
            <a:spAutoFit/>
          </a:bodyPr>
          <a:lstStyle/>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纳维在</a:t>
            </a:r>
            <a:r>
              <a:rPr lang="en-US" altLang="zh-CN" sz="1600" dirty="0">
                <a:latin typeface="微软雅黑 Light" panose="020B0502040204020203" pitchFamily="34" charset="-122"/>
                <a:ea typeface="微软雅黑 Light" panose="020B0502040204020203" pitchFamily="34" charset="-122"/>
              </a:rPr>
              <a:t>1761</a:t>
            </a:r>
            <a:r>
              <a:rPr lang="zh-CN" altLang="en-US" sz="1600" dirty="0">
                <a:latin typeface="微软雅黑 Light" panose="020B0502040204020203" pitchFamily="34" charset="-122"/>
                <a:ea typeface="微软雅黑 Light" panose="020B0502040204020203" pitchFamily="34" charset="-122"/>
              </a:rPr>
              <a:t>年提出了流体运动的粘度理论</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25800</TotalTime>
  <Words>9751</Words>
  <Application>Microsoft Macintosh PowerPoint</Application>
  <PresentationFormat>宽屏</PresentationFormat>
  <Paragraphs>982</Paragraphs>
  <Slides>61</Slides>
  <Notes>44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61</vt:i4>
      </vt:variant>
    </vt:vector>
  </HeadingPairs>
  <TitlesOfParts>
    <vt:vector size="70" baseType="lpstr">
      <vt:lpstr>等线</vt:lpstr>
      <vt:lpstr>微软雅黑</vt:lpstr>
      <vt:lpstr>微软雅黑 Light</vt:lpstr>
      <vt:lpstr>Varela Round</vt:lpstr>
      <vt:lpstr>Arial</vt:lpstr>
      <vt:lpstr>Cambria Math</vt:lpstr>
      <vt:lpstr>Wingdings</vt:lpstr>
      <vt:lpstr>Office 主题​​</vt:lpstr>
      <vt:lpstr>自定义设计方案</vt:lpstr>
      <vt:lpstr>流体模拟入门</vt:lpstr>
      <vt:lpstr>Flex Demo</vt:lpstr>
      <vt:lpstr>目录</vt:lpstr>
      <vt:lpstr>认识流体</vt:lpstr>
      <vt:lpstr>观察流体</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T147440</cp:lastModifiedBy>
  <cp:revision>517</cp:revision>
  <dcterms:created xsi:type="dcterms:W3CDTF">2021-05-31T06:56:37Z</dcterms:created>
  <dcterms:modified xsi:type="dcterms:W3CDTF">2021-06-28T01:29:29Z</dcterms:modified>
</cp:coreProperties>
</file>